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606" userDrawn="1">
          <p15:clr>
            <a:srgbClr val="A4A3A4"/>
          </p15:clr>
        </p15:guide>
        <p15:guide id="2" pos="102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28C6F"/>
    <a:srgbClr val="16988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0" d="100"/>
          <a:sy n="30" d="100"/>
        </p:scale>
        <p:origin x="-102" y="2124"/>
      </p:cViewPr>
      <p:guideLst>
        <p:guide orient="horz" pos="13606"/>
        <p:guide pos="10204"/>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pt-BR"/>
              <a:t>Clique para editar o título mestre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F1AA123B-32EB-4913-A5CC-C59FD265AA4B}" type="datetimeFigureOut">
              <a:rPr lang="pt-BR" smtClean="0"/>
              <a:pPr/>
              <a:t>10/07/2016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29A9E3E-198F-4253-8C94-A2FF0F68AA11}" type="slidenum">
              <a:rPr lang="pt-BR" smtClean="0"/>
              <a:pPr/>
              <a:t>‹nº›</a:t>
            </a:fld>
            <a:endParaRPr lang="pt-BR"/>
          </a:p>
        </p:txBody>
      </p:sp>
    </p:spTree>
    <p:extLst>
      <p:ext uri="{BB962C8B-B14F-4D97-AF65-F5344CB8AC3E}">
        <p14:creationId xmlns="" xmlns:p14="http://schemas.microsoft.com/office/powerpoint/2010/main" val="2971871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1AA123B-32EB-4913-A5CC-C59FD265AA4B}" type="datetimeFigureOut">
              <a:rPr lang="pt-BR" smtClean="0"/>
              <a:pPr/>
              <a:t>10/07/2016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29A9E3E-198F-4253-8C94-A2FF0F68AA11}" type="slidenum">
              <a:rPr lang="pt-BR" smtClean="0"/>
              <a:pPr/>
              <a:t>‹nº›</a:t>
            </a:fld>
            <a:endParaRPr lang="pt-BR"/>
          </a:p>
        </p:txBody>
      </p:sp>
    </p:spTree>
    <p:extLst>
      <p:ext uri="{BB962C8B-B14F-4D97-AF65-F5344CB8AC3E}">
        <p14:creationId xmlns="" xmlns:p14="http://schemas.microsoft.com/office/powerpoint/2010/main" val="129910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1AA123B-32EB-4913-A5CC-C59FD265AA4B}" type="datetimeFigureOut">
              <a:rPr lang="pt-BR" smtClean="0"/>
              <a:pPr/>
              <a:t>10/07/2016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29A9E3E-198F-4253-8C94-A2FF0F68AA11}" type="slidenum">
              <a:rPr lang="pt-BR" smtClean="0"/>
              <a:pPr/>
              <a:t>‹nº›</a:t>
            </a:fld>
            <a:endParaRPr lang="pt-BR"/>
          </a:p>
        </p:txBody>
      </p:sp>
    </p:spTree>
    <p:extLst>
      <p:ext uri="{BB962C8B-B14F-4D97-AF65-F5344CB8AC3E}">
        <p14:creationId xmlns="" xmlns:p14="http://schemas.microsoft.com/office/powerpoint/2010/main" val="4109754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1AA123B-32EB-4913-A5CC-C59FD265AA4B}" type="datetimeFigureOut">
              <a:rPr lang="pt-BR" smtClean="0"/>
              <a:pPr/>
              <a:t>10/07/2016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29A9E3E-198F-4253-8C94-A2FF0F68AA11}" type="slidenum">
              <a:rPr lang="pt-BR" smtClean="0"/>
              <a:pPr/>
              <a:t>‹nº›</a:t>
            </a:fld>
            <a:endParaRPr lang="pt-BR"/>
          </a:p>
        </p:txBody>
      </p:sp>
    </p:spTree>
    <p:extLst>
      <p:ext uri="{BB962C8B-B14F-4D97-AF65-F5344CB8AC3E}">
        <p14:creationId xmlns="" xmlns:p14="http://schemas.microsoft.com/office/powerpoint/2010/main" val="1413750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pt-BR"/>
              <a:t>Clique para editar o título mestre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F1AA123B-32EB-4913-A5CC-C59FD265AA4B}" type="datetimeFigureOut">
              <a:rPr lang="pt-BR" smtClean="0"/>
              <a:pPr/>
              <a:t>10/07/2016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29A9E3E-198F-4253-8C94-A2FF0F68AA11}" type="slidenum">
              <a:rPr lang="pt-BR" smtClean="0"/>
              <a:pPr/>
              <a:t>‹nº›</a:t>
            </a:fld>
            <a:endParaRPr lang="pt-BR"/>
          </a:p>
        </p:txBody>
      </p:sp>
    </p:spTree>
    <p:extLst>
      <p:ext uri="{BB962C8B-B14F-4D97-AF65-F5344CB8AC3E}">
        <p14:creationId xmlns="" xmlns:p14="http://schemas.microsoft.com/office/powerpoint/2010/main" val="71241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F1AA123B-32EB-4913-A5CC-C59FD265AA4B}" type="datetimeFigureOut">
              <a:rPr lang="pt-BR" smtClean="0"/>
              <a:pPr/>
              <a:t>10/07/2016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29A9E3E-198F-4253-8C94-A2FF0F68AA11}" type="slidenum">
              <a:rPr lang="pt-BR" smtClean="0"/>
              <a:pPr/>
              <a:t>‹nº›</a:t>
            </a:fld>
            <a:endParaRPr lang="pt-BR"/>
          </a:p>
        </p:txBody>
      </p:sp>
    </p:spTree>
    <p:extLst>
      <p:ext uri="{BB962C8B-B14F-4D97-AF65-F5344CB8AC3E}">
        <p14:creationId xmlns="" xmlns:p14="http://schemas.microsoft.com/office/powerpoint/2010/main" val="223736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Editar estilos de texto Mestre</a:t>
            </a:r>
          </a:p>
        </p:txBody>
      </p:sp>
      <p:sp>
        <p:nvSpPr>
          <p:cNvPr id="4" name="Content Placeholder 3"/>
          <p:cNvSpPr>
            <a:spLocks noGrp="1"/>
          </p:cNvSpPr>
          <p:nvPr>
            <p:ph sz="half" idx="2"/>
          </p:nvPr>
        </p:nvSpPr>
        <p:spPr>
          <a:xfrm>
            <a:off x="2231675" y="15780233"/>
            <a:ext cx="13706415" cy="2321034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Editar estilos de texto Mestre</a:t>
            </a:r>
          </a:p>
        </p:txBody>
      </p:sp>
      <p:sp>
        <p:nvSpPr>
          <p:cNvPr id="6" name="Content Placeholder 5"/>
          <p:cNvSpPr>
            <a:spLocks noGrp="1"/>
          </p:cNvSpPr>
          <p:nvPr>
            <p:ph sz="quarter" idx="4"/>
          </p:nvPr>
        </p:nvSpPr>
        <p:spPr>
          <a:xfrm>
            <a:off x="16402142" y="15780233"/>
            <a:ext cx="13773917" cy="2321034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1AA123B-32EB-4913-A5CC-C59FD265AA4B}" type="datetimeFigureOut">
              <a:rPr lang="pt-BR" smtClean="0"/>
              <a:pPr/>
              <a:t>10/07/2016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29A9E3E-198F-4253-8C94-A2FF0F68AA11}" type="slidenum">
              <a:rPr lang="pt-BR" smtClean="0"/>
              <a:pPr/>
              <a:t>‹nº›</a:t>
            </a:fld>
            <a:endParaRPr lang="pt-BR"/>
          </a:p>
        </p:txBody>
      </p:sp>
    </p:spTree>
    <p:extLst>
      <p:ext uri="{BB962C8B-B14F-4D97-AF65-F5344CB8AC3E}">
        <p14:creationId xmlns="" xmlns:p14="http://schemas.microsoft.com/office/powerpoint/2010/main" val="1254487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F1AA123B-32EB-4913-A5CC-C59FD265AA4B}" type="datetimeFigureOut">
              <a:rPr lang="pt-BR" smtClean="0"/>
              <a:pPr/>
              <a:t>10/07/2016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29A9E3E-198F-4253-8C94-A2FF0F68AA11}" type="slidenum">
              <a:rPr lang="pt-BR" smtClean="0"/>
              <a:pPr/>
              <a:t>‹nº›</a:t>
            </a:fld>
            <a:endParaRPr lang="pt-BR"/>
          </a:p>
        </p:txBody>
      </p:sp>
    </p:spTree>
    <p:extLst>
      <p:ext uri="{BB962C8B-B14F-4D97-AF65-F5344CB8AC3E}">
        <p14:creationId xmlns="" xmlns:p14="http://schemas.microsoft.com/office/powerpoint/2010/main" val="3941755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A123B-32EB-4913-A5CC-C59FD265AA4B}" type="datetimeFigureOut">
              <a:rPr lang="pt-BR" smtClean="0"/>
              <a:pPr/>
              <a:t>10/07/2016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29A9E3E-198F-4253-8C94-A2FF0F68AA11}" type="slidenum">
              <a:rPr lang="pt-BR" smtClean="0"/>
              <a:pPr/>
              <a:t>‹nº›</a:t>
            </a:fld>
            <a:endParaRPr lang="pt-BR"/>
          </a:p>
        </p:txBody>
      </p:sp>
    </p:spTree>
    <p:extLst>
      <p:ext uri="{BB962C8B-B14F-4D97-AF65-F5344CB8AC3E}">
        <p14:creationId xmlns="" xmlns:p14="http://schemas.microsoft.com/office/powerpoint/2010/main" val="226524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a:t>Clique para editar o título mestre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Editar estilos de texto Mestre</a:t>
            </a:r>
          </a:p>
        </p:txBody>
      </p:sp>
      <p:sp>
        <p:nvSpPr>
          <p:cNvPr id="5" name="Date Placeholder 4"/>
          <p:cNvSpPr>
            <a:spLocks noGrp="1"/>
          </p:cNvSpPr>
          <p:nvPr>
            <p:ph type="dt" sz="half" idx="10"/>
          </p:nvPr>
        </p:nvSpPr>
        <p:spPr/>
        <p:txBody>
          <a:bodyPr/>
          <a:lstStyle/>
          <a:p>
            <a:fld id="{F1AA123B-32EB-4913-A5CC-C59FD265AA4B}" type="datetimeFigureOut">
              <a:rPr lang="pt-BR" smtClean="0"/>
              <a:pPr/>
              <a:t>10/07/2016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29A9E3E-198F-4253-8C94-A2FF0F68AA11}" type="slidenum">
              <a:rPr lang="pt-BR" smtClean="0"/>
              <a:pPr/>
              <a:t>‹nº›</a:t>
            </a:fld>
            <a:endParaRPr lang="pt-BR"/>
          </a:p>
        </p:txBody>
      </p:sp>
    </p:spTree>
    <p:extLst>
      <p:ext uri="{BB962C8B-B14F-4D97-AF65-F5344CB8AC3E}">
        <p14:creationId xmlns="" xmlns:p14="http://schemas.microsoft.com/office/powerpoint/2010/main" val="224903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pt-BR"/>
              <a:t>Clique no ícone para adicionar uma imagem</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Editar estilos de texto Mestre</a:t>
            </a:r>
          </a:p>
        </p:txBody>
      </p:sp>
      <p:sp>
        <p:nvSpPr>
          <p:cNvPr id="5" name="Date Placeholder 4"/>
          <p:cNvSpPr>
            <a:spLocks noGrp="1"/>
          </p:cNvSpPr>
          <p:nvPr>
            <p:ph type="dt" sz="half" idx="10"/>
          </p:nvPr>
        </p:nvSpPr>
        <p:spPr/>
        <p:txBody>
          <a:bodyPr/>
          <a:lstStyle/>
          <a:p>
            <a:fld id="{F1AA123B-32EB-4913-A5CC-C59FD265AA4B}" type="datetimeFigureOut">
              <a:rPr lang="pt-BR" smtClean="0"/>
              <a:pPr/>
              <a:t>10/07/2016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29A9E3E-198F-4253-8C94-A2FF0F68AA11}" type="slidenum">
              <a:rPr lang="pt-BR" smtClean="0"/>
              <a:pPr/>
              <a:t>‹nº›</a:t>
            </a:fld>
            <a:endParaRPr lang="pt-BR"/>
          </a:p>
        </p:txBody>
      </p:sp>
    </p:spTree>
    <p:extLst>
      <p:ext uri="{BB962C8B-B14F-4D97-AF65-F5344CB8AC3E}">
        <p14:creationId xmlns="" xmlns:p14="http://schemas.microsoft.com/office/powerpoint/2010/main" val="114851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F1AA123B-32EB-4913-A5CC-C59FD265AA4B}" type="datetimeFigureOut">
              <a:rPr lang="pt-BR" smtClean="0"/>
              <a:pPr/>
              <a:t>10/07/2016</a:t>
            </a:fld>
            <a:endParaRPr lang="pt-BR"/>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729A9E3E-198F-4253-8C94-A2FF0F68AA11}" type="slidenum">
              <a:rPr lang="pt-BR" smtClean="0"/>
              <a:pPr/>
              <a:t>‹nº›</a:t>
            </a:fld>
            <a:endParaRPr lang="pt-BR"/>
          </a:p>
        </p:txBody>
      </p:sp>
    </p:spTree>
    <p:extLst>
      <p:ext uri="{BB962C8B-B14F-4D97-AF65-F5344CB8AC3E}">
        <p14:creationId xmlns="" xmlns:p14="http://schemas.microsoft.com/office/powerpoint/2010/main" val="512533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mailto:marcela-qt@Hotmail.com"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gif"/><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ângulo de cantos arredondados 23"/>
          <p:cNvSpPr/>
          <p:nvPr/>
        </p:nvSpPr>
        <p:spPr>
          <a:xfrm>
            <a:off x="889291" y="13182189"/>
            <a:ext cx="15036503" cy="1127002"/>
          </a:xfrm>
          <a:prstGeom prst="roundRect">
            <a:avLst/>
          </a:prstGeom>
          <a:solidFill>
            <a:srgbClr val="128C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600" dirty="0"/>
              <a:t>Introdução</a:t>
            </a:r>
          </a:p>
        </p:txBody>
      </p:sp>
      <p:sp>
        <p:nvSpPr>
          <p:cNvPr id="16" name="Retângulo de cantos arredondados 15"/>
          <p:cNvSpPr/>
          <p:nvPr/>
        </p:nvSpPr>
        <p:spPr>
          <a:xfrm>
            <a:off x="3471844" y="29588242"/>
            <a:ext cx="617735" cy="65543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ubtítulo 4"/>
          <p:cNvSpPr>
            <a:spLocks noGrp="1"/>
          </p:cNvSpPr>
          <p:nvPr>
            <p:ph type="subTitle" idx="1"/>
          </p:nvPr>
        </p:nvSpPr>
        <p:spPr>
          <a:xfrm>
            <a:off x="889292" y="14731766"/>
            <a:ext cx="15036503" cy="8750702"/>
          </a:xfrm>
          <a:noFill/>
          <a:ln>
            <a:noFill/>
          </a:ln>
          <a:effectLst>
            <a:glow rad="139700">
              <a:schemeClr val="accent6">
                <a:satMod val="175000"/>
                <a:alpha val="40000"/>
              </a:schemeClr>
            </a:glow>
          </a:effectLst>
        </p:spPr>
        <p:txBody>
          <a:bodyPr numCol="1" anchor="t">
            <a:noAutofit/>
          </a:bodyPr>
          <a:lstStyle/>
          <a:p>
            <a:pPr algn="just"/>
            <a:r>
              <a:rPr lang="pt-BR" sz="4000" dirty="0">
                <a:latin typeface="Century Gothic" panose="020B0502020202020204" pitchFamily="34" charset="0"/>
              </a:rPr>
              <a:t>A net é uma ferramenta educacional útil: proporciona ao estudante fatos e regras, além de exercícios para praticar, envolver-se, arriscar-se em errar e desenvolver competências também através do erro. Contudo, numa proposta pedagógica sobre um tema, seria equiparável o envolvimento diante de uma aula baixada da web, uma aula interativa online na web e uma aula presencial numa sala corriqueira (DREYFUS, 2012)? Propomos aqui um olhar filosófico sobre a importância para professor e alunos de arriscarem-se na presença um do outro, pelo que foram referências elementos de um estudo que examinou tanto as práticas de ensino empregadas por um professor de Química, com ênfase no uso de WebQuests, quanto a natureza do engajamento dos alunos de uma escola pública de Contagem, Minas Gerais.</a:t>
            </a:r>
          </a:p>
        </p:txBody>
      </p:sp>
      <p:sp>
        <p:nvSpPr>
          <p:cNvPr id="6" name="Retângulo com Canto Aparado do Mesmo Lado 5"/>
          <p:cNvSpPr/>
          <p:nvPr/>
        </p:nvSpPr>
        <p:spPr>
          <a:xfrm flipV="1">
            <a:off x="0" y="-37384"/>
            <a:ext cx="32399288" cy="5367365"/>
          </a:xfrm>
          <a:prstGeom prst="snip2SameRect">
            <a:avLst>
              <a:gd name="adj1" fmla="val 39679"/>
              <a:gd name="adj2" fmla="val 0"/>
            </a:avLst>
          </a:prstGeom>
          <a:solidFill>
            <a:srgbClr val="169888"/>
          </a:solidFill>
          <a:ln>
            <a:solidFill>
              <a:srgbClr val="128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Subtítulo 4"/>
          <p:cNvSpPr txBox="1">
            <a:spLocks/>
          </p:cNvSpPr>
          <p:nvPr/>
        </p:nvSpPr>
        <p:spPr>
          <a:xfrm>
            <a:off x="889297" y="25048863"/>
            <a:ext cx="15036503" cy="16431782"/>
          </a:xfrm>
          <a:prstGeom prst="rect">
            <a:avLst/>
          </a:prstGeom>
          <a:noFill/>
          <a:ln>
            <a:noFill/>
          </a:ln>
          <a:effectLst>
            <a:glow rad="139700">
              <a:schemeClr val="accent6">
                <a:satMod val="175000"/>
                <a:alpha val="40000"/>
              </a:schemeClr>
            </a:glow>
          </a:effectLst>
        </p:spPr>
        <p:txBody>
          <a:bodyPr vert="horz" lIns="91440" tIns="45720" rIns="91440" bIns="45720" numCol="1" rtlCol="0" anchor="t">
            <a:norm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just"/>
            <a:r>
              <a:rPr lang="pt-BR" sz="4000" dirty="0">
                <a:latin typeface="Century Gothic" panose="020B0502020202020204" pitchFamily="34" charset="0"/>
              </a:rPr>
              <a:t>Não é de hoje que educadores consideram engajar os alunos no processo de ensino e aprendizagem uma das questões mais difíceis na Educação. Os estudantes logo se entediam com os recursos tradicionais. Sua “imersão em tecnologia” é apontada como uma possível responsável por esse cenário. A tecnologia na educação tem sido amplamente questionada, enaltecida e até repudiada por diversos estudiosos. Não obstante possua características modernas, tal polêmica costuma remeter pensadores atuais a pensamentos antigos. Ora, já Platão, em sua obra “</a:t>
            </a:r>
            <a:r>
              <a:rPr lang="pt-BR" sz="4000" dirty="0" err="1">
                <a:latin typeface="Century Gothic" panose="020B0502020202020204" pitchFamily="34" charset="0"/>
              </a:rPr>
              <a:t>Fedro</a:t>
            </a:r>
            <a:r>
              <a:rPr lang="pt-BR" sz="4000" dirty="0">
                <a:latin typeface="Century Gothic" panose="020B0502020202020204" pitchFamily="34" charset="0"/>
              </a:rPr>
              <a:t>”, problematizou a supremacia do processo oral-dialético perante a comunicação escrita e a oralidade (BARROS, 2014). O fato de que o fizesse enfatizando o conhecimento filosófico e de que tivesse tecido suas críticas em um contexto muito distinto do qual nos referimos não nos impede de encontrar afinidades com o destaque dado pelo filósofo ao diálogo na busca comprometida do conhecimento. Tanto que, de volta aos nossos dias de uso não raro excessivo e acrítico da internet, temos diante de nós um novo meio de comunicação, no qual também enxergamos prós e contras. Quanto à problemática antes lançada, se os alunos têm dificuldade para prestar atenção ou participar de uma atividade, se não conseguem ver no que estão estudando nenhum propósito, relevância ou conexão com o seu cotidiano, provavelmente o engajamento não ocorrerá. Presenças alheias em sala ou </a:t>
            </a:r>
            <a:r>
              <a:rPr lang="pt-BR" sz="4000" dirty="0" err="1">
                <a:latin typeface="Century Gothic" panose="020B0502020202020204" pitchFamily="34" charset="0"/>
              </a:rPr>
              <a:t>telepresenças</a:t>
            </a:r>
            <a:r>
              <a:rPr lang="pt-BR" sz="4000" dirty="0">
                <a:latin typeface="Century Gothic" panose="020B0502020202020204" pitchFamily="34" charset="0"/>
              </a:rPr>
              <a:t> superficiais frente a telas são semelhantes em insuficiência de comunicação e elaboração de conhecimento.</a:t>
            </a:r>
            <a:endParaRPr lang="pt-BR" sz="4000" dirty="0"/>
          </a:p>
        </p:txBody>
      </p:sp>
      <p:sp>
        <p:nvSpPr>
          <p:cNvPr id="38" name="Retângulo 37"/>
          <p:cNvSpPr/>
          <p:nvPr/>
        </p:nvSpPr>
        <p:spPr>
          <a:xfrm>
            <a:off x="0" y="41634662"/>
            <a:ext cx="32399288" cy="1567341"/>
          </a:xfrm>
          <a:prstGeom prst="rect">
            <a:avLst/>
          </a:prstGeom>
          <a:solidFill>
            <a:srgbClr val="169888"/>
          </a:solidFill>
          <a:ln>
            <a:solidFill>
              <a:srgbClr val="128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9" name="Imagem 38"/>
          <p:cNvPicPr>
            <a:picLocks noChangeAspect="1"/>
          </p:cNvPicPr>
          <p:nvPr/>
        </p:nvPicPr>
        <p:blipFill>
          <a:blip r:embed="rId2" cstate="print"/>
          <a:stretch>
            <a:fillRect/>
          </a:stretch>
        </p:blipFill>
        <p:spPr>
          <a:xfrm>
            <a:off x="2076492" y="236504"/>
            <a:ext cx="19217536" cy="4876353"/>
          </a:xfrm>
          <a:prstGeom prst="rect">
            <a:avLst/>
          </a:prstGeom>
          <a:solidFill>
            <a:srgbClr val="169888"/>
          </a:solidFill>
        </p:spPr>
      </p:pic>
      <p:sp>
        <p:nvSpPr>
          <p:cNvPr id="48" name="Subtítulo 4"/>
          <p:cNvSpPr txBox="1">
            <a:spLocks/>
          </p:cNvSpPr>
          <p:nvPr/>
        </p:nvSpPr>
        <p:spPr>
          <a:xfrm>
            <a:off x="16644291" y="13251377"/>
            <a:ext cx="15036503" cy="8032071"/>
          </a:xfrm>
          <a:prstGeom prst="rect">
            <a:avLst/>
          </a:prstGeom>
          <a:noFill/>
          <a:ln>
            <a:noFill/>
          </a:ln>
          <a:effectLst>
            <a:glow rad="139700">
              <a:schemeClr val="accent6">
                <a:satMod val="175000"/>
                <a:alpha val="40000"/>
              </a:schemeClr>
            </a:glow>
          </a:effectLst>
        </p:spPr>
        <p:txBody>
          <a:bodyPr vert="horz" lIns="91440" tIns="45720" rIns="91440" bIns="45720" numCol="1" rtlCol="0" anchor="t">
            <a:no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just"/>
            <a:r>
              <a:rPr lang="pt-BR" sz="4000" dirty="0">
                <a:latin typeface="Century Gothic" panose="020B0502020202020204" pitchFamily="34" charset="0"/>
              </a:rPr>
              <a:t>O intercâmbio entre os estudantes e destes com o professor ultrapassou a mera síntese descritiva das estratégias de resolução das tarefas propostas pela Sequência de Ensino sobre Eletroquímica, composta pelas WebQuests. Ao contrário, diferentes raciocínios foram apresentados e discutidos, inclusive despertando o respeito e o senso de responsabilidade dos envolvidos, uma vez que os desacordos tiveram solução por meio de argumentos bem fundamentados, possivelmente potencializados pelo fato de as propostas versarem sobre questões sociocientíficas controversas. Sendo assim, pôde-se dizer que os padrões de participação na sala de aula definiram a aprendizagem.</a:t>
            </a:r>
          </a:p>
        </p:txBody>
      </p:sp>
      <p:sp>
        <p:nvSpPr>
          <p:cNvPr id="50" name="Subtítulo 4"/>
          <p:cNvSpPr txBox="1">
            <a:spLocks/>
          </p:cNvSpPr>
          <p:nvPr/>
        </p:nvSpPr>
        <p:spPr>
          <a:xfrm>
            <a:off x="16587774" y="28192831"/>
            <a:ext cx="15036503" cy="8481348"/>
          </a:xfrm>
          <a:prstGeom prst="rect">
            <a:avLst/>
          </a:prstGeom>
          <a:noFill/>
          <a:ln>
            <a:noFill/>
          </a:ln>
          <a:effectLst>
            <a:glow rad="139700">
              <a:schemeClr val="accent6">
                <a:satMod val="175000"/>
                <a:alpha val="40000"/>
              </a:schemeClr>
            </a:glow>
          </a:effectLst>
        </p:spPr>
        <p:txBody>
          <a:bodyPr vert="horz" lIns="91440" tIns="45720" rIns="91440" bIns="45720" numCol="1" rtlCol="0" anchor="t">
            <a:norm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just"/>
            <a:r>
              <a:rPr lang="pt-BR" sz="4000" dirty="0">
                <a:latin typeface="Century Gothic" panose="020B0502020202020204" pitchFamily="34" charset="0"/>
              </a:rPr>
              <a:t>Refletimos que a tecnologia pode agregar, mas é em uma sala de aula real, onde professor e alunos se arriscam e se expõem às críticas uns dos outros, que se encontram as condições propícias ao desenvolvimento de proficiência (DREYFUS, 2012) . Nem na oralidade e nem na escrita, relembrando Platão, ou mesmo nos tecnológicos espaços de estudo recentes, há uma ameaça intrínseca ao conhecer. O diálogo presencial permanece, todavia, indispensável para que alunos e professores se engajem no processo de ensino e aprendizagem. Talvez passem por aí as inquietantes conjecturas de que, com o tempo, o predomínio da conexão e da interconexão no ciberespaço poderá desencadear uma espécie de desconexão interpessoal em espaços dialógicos reais: a ironia de um silêncio angustiante para os professores de nosso tempo.</a:t>
            </a:r>
            <a:endParaRPr lang="pt-BR" sz="4000" dirty="0"/>
          </a:p>
        </p:txBody>
      </p:sp>
      <p:sp>
        <p:nvSpPr>
          <p:cNvPr id="56" name="Subtítulo 4"/>
          <p:cNvSpPr txBox="1">
            <a:spLocks/>
          </p:cNvSpPr>
          <p:nvPr/>
        </p:nvSpPr>
        <p:spPr>
          <a:xfrm>
            <a:off x="16587775" y="38105293"/>
            <a:ext cx="15036503" cy="3265186"/>
          </a:xfrm>
          <a:prstGeom prst="rect">
            <a:avLst/>
          </a:prstGeom>
          <a:noFill/>
          <a:ln>
            <a:noFill/>
          </a:ln>
          <a:effectLst>
            <a:glow rad="139700">
              <a:schemeClr val="accent6">
                <a:satMod val="175000"/>
                <a:alpha val="40000"/>
              </a:schemeClr>
            </a:glow>
          </a:effectLst>
        </p:spPr>
        <p:txBody>
          <a:bodyPr vert="horz" lIns="91440" tIns="45720" rIns="91440" bIns="45720" numCol="1" rtlCol="0" anchor="t">
            <a:normAutofit fontScale="92500"/>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just"/>
            <a:r>
              <a:rPr lang="pt-BR" sz="3600" dirty="0">
                <a:latin typeface="Century Gothic" panose="020B0502020202020204" pitchFamily="34" charset="0"/>
              </a:rPr>
              <a:t>DREYFUS, Hubert L. </a:t>
            </a:r>
            <a:r>
              <a:rPr lang="pt-BR" sz="3600" b="1" dirty="0">
                <a:latin typeface="Century Gothic" panose="020B0502020202020204" pitchFamily="34" charset="0"/>
              </a:rPr>
              <a:t>A Internet: uma crítica filosófica à educação a distância e ao mundo virtual.</a:t>
            </a:r>
            <a:r>
              <a:rPr lang="pt-BR" sz="3600" dirty="0">
                <a:latin typeface="Century Gothic" panose="020B0502020202020204" pitchFamily="34" charset="0"/>
              </a:rPr>
              <a:t> 2 ed. – Belo Horizonte: </a:t>
            </a:r>
            <a:r>
              <a:rPr lang="pt-BR" sz="3600" dirty="0" err="1">
                <a:latin typeface="Century Gothic" panose="020B0502020202020204" pitchFamily="34" charset="0"/>
              </a:rPr>
              <a:t>Fabrefactum</a:t>
            </a:r>
            <a:r>
              <a:rPr lang="pt-BR" sz="3600" dirty="0">
                <a:latin typeface="Century Gothic" panose="020B0502020202020204" pitchFamily="34" charset="0"/>
              </a:rPr>
              <a:t>, 2012.</a:t>
            </a:r>
          </a:p>
          <a:p>
            <a:pPr algn="just"/>
            <a:r>
              <a:rPr lang="pt-BR" sz="3600" dirty="0">
                <a:latin typeface="Century Gothic" panose="020B0502020202020204" pitchFamily="34" charset="0"/>
              </a:rPr>
              <a:t>BARROS, </a:t>
            </a:r>
            <a:r>
              <a:rPr lang="pt-BR" sz="3600" dirty="0" err="1">
                <a:latin typeface="Century Gothic" panose="020B0502020202020204" pitchFamily="34" charset="0"/>
              </a:rPr>
              <a:t>Leander</a:t>
            </a:r>
            <a:r>
              <a:rPr lang="pt-BR" sz="3600" dirty="0">
                <a:latin typeface="Century Gothic" panose="020B0502020202020204" pitchFamily="34" charset="0"/>
              </a:rPr>
              <a:t> A. S. </a:t>
            </a:r>
            <a:r>
              <a:rPr lang="pt-BR" sz="3600" b="1" dirty="0">
                <a:latin typeface="Century Gothic" panose="020B0502020202020204" pitchFamily="34" charset="0"/>
              </a:rPr>
              <a:t>O transcurso da escrita à oralidade em Platão: uma discussão acerca da argumentação dialético-platônica. </a:t>
            </a:r>
            <a:r>
              <a:rPr lang="pt-BR" sz="3600" dirty="0">
                <a:latin typeface="Century Gothic" panose="020B0502020202020204" pitchFamily="34" charset="0"/>
              </a:rPr>
              <a:t>FILOGÊNESE, São Paulo, vol. 7, n. 1, p. 25-38, 2014. Acessado em 28/02/2016.</a:t>
            </a:r>
            <a:endParaRPr lang="pt-BR" sz="3600" dirty="0"/>
          </a:p>
        </p:txBody>
      </p:sp>
      <p:sp>
        <p:nvSpPr>
          <p:cNvPr id="62" name="Retângulo 61"/>
          <p:cNvSpPr/>
          <p:nvPr/>
        </p:nvSpPr>
        <p:spPr>
          <a:xfrm>
            <a:off x="23174579" y="549594"/>
            <a:ext cx="7181817" cy="4248048"/>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800" dirty="0"/>
          </a:p>
        </p:txBody>
      </p:sp>
      <p:sp>
        <p:nvSpPr>
          <p:cNvPr id="2" name="CaixaDeTexto 1"/>
          <p:cNvSpPr txBox="1"/>
          <p:nvPr/>
        </p:nvSpPr>
        <p:spPr>
          <a:xfrm>
            <a:off x="359247" y="5622176"/>
            <a:ext cx="31680794" cy="2554545"/>
          </a:xfrm>
          <a:prstGeom prst="rect">
            <a:avLst/>
          </a:prstGeom>
          <a:noFill/>
        </p:spPr>
        <p:txBody>
          <a:bodyPr wrap="square" rtlCol="0">
            <a:spAutoFit/>
          </a:bodyPr>
          <a:lstStyle/>
          <a:p>
            <a:pPr algn="ctr"/>
            <a:r>
              <a:rPr lang="pt-BR" sz="8000" dirty="0">
                <a:latin typeface="Century Gothic" panose="020B0502020202020204" pitchFamily="34" charset="0"/>
                <a:cs typeface="Arial" panose="020B0604020202020204" pitchFamily="34" charset="0"/>
              </a:rPr>
              <a:t>Um olhar filosófico sobre o Engajamento Disciplinar Produtivo nas aulas de Química</a:t>
            </a:r>
          </a:p>
        </p:txBody>
      </p:sp>
      <p:sp>
        <p:nvSpPr>
          <p:cNvPr id="25" name="Retângulo de cantos arredondados 24"/>
          <p:cNvSpPr/>
          <p:nvPr/>
        </p:nvSpPr>
        <p:spPr>
          <a:xfrm>
            <a:off x="889293" y="23554543"/>
            <a:ext cx="15036503" cy="1127002"/>
          </a:xfrm>
          <a:prstGeom prst="roundRect">
            <a:avLst/>
          </a:prstGeom>
          <a:solidFill>
            <a:srgbClr val="128C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600" dirty="0"/>
              <a:t>Resultados e Discussões</a:t>
            </a:r>
          </a:p>
        </p:txBody>
      </p:sp>
      <p:sp>
        <p:nvSpPr>
          <p:cNvPr id="27" name="Retângulo de cantos arredondados 26"/>
          <p:cNvSpPr/>
          <p:nvPr/>
        </p:nvSpPr>
        <p:spPr>
          <a:xfrm>
            <a:off x="16587773" y="26748179"/>
            <a:ext cx="15036503" cy="1127002"/>
          </a:xfrm>
          <a:prstGeom prst="roundRect">
            <a:avLst/>
          </a:prstGeom>
          <a:solidFill>
            <a:srgbClr val="128C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600" dirty="0"/>
              <a:t>Conclusões</a:t>
            </a:r>
          </a:p>
        </p:txBody>
      </p:sp>
      <p:sp>
        <p:nvSpPr>
          <p:cNvPr id="28" name="Retângulo de cantos arredondados 27"/>
          <p:cNvSpPr/>
          <p:nvPr/>
        </p:nvSpPr>
        <p:spPr>
          <a:xfrm>
            <a:off x="16587774" y="36750269"/>
            <a:ext cx="15036503" cy="1127002"/>
          </a:xfrm>
          <a:prstGeom prst="roundRect">
            <a:avLst/>
          </a:prstGeom>
          <a:solidFill>
            <a:srgbClr val="128C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600" dirty="0"/>
              <a:t>Referências Bibliográficas</a:t>
            </a:r>
          </a:p>
        </p:txBody>
      </p:sp>
      <p:sp>
        <p:nvSpPr>
          <p:cNvPr id="3" name="CaixaDeTexto 2"/>
          <p:cNvSpPr txBox="1"/>
          <p:nvPr/>
        </p:nvSpPr>
        <p:spPr>
          <a:xfrm>
            <a:off x="2400301" y="8473984"/>
            <a:ext cx="27393989" cy="923330"/>
          </a:xfrm>
          <a:prstGeom prst="rect">
            <a:avLst/>
          </a:prstGeom>
          <a:noFill/>
        </p:spPr>
        <p:txBody>
          <a:bodyPr wrap="square" rtlCol="0">
            <a:spAutoFit/>
          </a:bodyPr>
          <a:lstStyle/>
          <a:p>
            <a:pPr algn="ctr"/>
            <a:r>
              <a:rPr lang="pt-BR" sz="5400" dirty="0">
                <a:latin typeface="Century Gothic" panose="020B0502020202020204" pitchFamily="34" charset="0"/>
              </a:rPr>
              <a:t>Marcela de Queiroz Teófilo</a:t>
            </a:r>
            <a:r>
              <a:rPr lang="pt-BR" sz="5400" baseline="30000" dirty="0">
                <a:latin typeface="Century Gothic" panose="020B0502020202020204" pitchFamily="34" charset="0"/>
              </a:rPr>
              <a:t>1</a:t>
            </a:r>
            <a:r>
              <a:rPr lang="pt-BR" sz="5400" dirty="0">
                <a:latin typeface="Century Gothic" panose="020B0502020202020204" pitchFamily="34" charset="0"/>
              </a:rPr>
              <a:t> (FM)*, Gleison Paulino Gonçalves</a:t>
            </a:r>
            <a:r>
              <a:rPr lang="pt-BR" sz="5400" baseline="30000" dirty="0">
                <a:latin typeface="Century Gothic" panose="020B0502020202020204" pitchFamily="34" charset="0"/>
              </a:rPr>
              <a:t>2 </a:t>
            </a:r>
            <a:r>
              <a:rPr lang="pt-BR" sz="5400" dirty="0">
                <a:latin typeface="Century Gothic" panose="020B0502020202020204" pitchFamily="34" charset="0"/>
              </a:rPr>
              <a:t>(PG)</a:t>
            </a:r>
          </a:p>
        </p:txBody>
      </p:sp>
      <p:sp>
        <p:nvSpPr>
          <p:cNvPr id="4" name="CaixaDeTexto 3"/>
          <p:cNvSpPr txBox="1"/>
          <p:nvPr/>
        </p:nvSpPr>
        <p:spPr>
          <a:xfrm>
            <a:off x="889291" y="9652932"/>
            <a:ext cx="30734984" cy="1600438"/>
          </a:xfrm>
          <a:prstGeom prst="rect">
            <a:avLst/>
          </a:prstGeom>
          <a:noFill/>
        </p:spPr>
        <p:txBody>
          <a:bodyPr wrap="square" rtlCol="0">
            <a:spAutoFit/>
          </a:bodyPr>
          <a:lstStyle/>
          <a:p>
            <a:pPr algn="ctr"/>
            <a:r>
              <a:rPr lang="pt-BR" sz="4900" dirty="0">
                <a:latin typeface="Century Gothic" panose="020B0502020202020204" pitchFamily="34" charset="0"/>
              </a:rPr>
              <a:t>¹Professora da Fundação de Ensino de Contagem (FUNEC), Contagem / MG</a:t>
            </a:r>
            <a:br>
              <a:rPr lang="pt-BR" sz="4900" dirty="0">
                <a:latin typeface="Century Gothic" panose="020B0502020202020204" pitchFamily="34" charset="0"/>
              </a:rPr>
            </a:br>
            <a:r>
              <a:rPr lang="pt-BR" sz="4900" dirty="0">
                <a:latin typeface="Century Gothic" panose="020B0502020202020204" pitchFamily="34" charset="0"/>
              </a:rPr>
              <a:t>²Professor da Fundação de Ensino de Contagem (FUNEC), Contagem / MG</a:t>
            </a:r>
          </a:p>
        </p:txBody>
      </p:sp>
      <p:sp>
        <p:nvSpPr>
          <p:cNvPr id="7" name="CaixaDeTexto 6"/>
          <p:cNvSpPr txBox="1"/>
          <p:nvPr/>
        </p:nvSpPr>
        <p:spPr>
          <a:xfrm>
            <a:off x="5453044" y="11571115"/>
            <a:ext cx="22626657" cy="1015663"/>
          </a:xfrm>
          <a:prstGeom prst="rect">
            <a:avLst/>
          </a:prstGeom>
          <a:noFill/>
        </p:spPr>
        <p:txBody>
          <a:bodyPr wrap="square" rtlCol="0">
            <a:spAutoFit/>
          </a:bodyPr>
          <a:lstStyle/>
          <a:p>
            <a:pPr algn="ctr"/>
            <a:r>
              <a:rPr lang="pt-BR" sz="6000" dirty="0">
                <a:latin typeface="Century Gothic" panose="020B0502020202020204" pitchFamily="34" charset="0"/>
              </a:rPr>
              <a:t>*</a:t>
            </a:r>
            <a:r>
              <a:rPr lang="pt-BR" sz="6000" dirty="0">
                <a:latin typeface="Century Gothic" panose="020B0502020202020204" pitchFamily="34" charset="0"/>
                <a:hlinkClick r:id="rId3"/>
              </a:rPr>
              <a:t>marcela-qt@hotmail.com</a:t>
            </a:r>
            <a:r>
              <a:rPr lang="pt-BR" sz="6000" dirty="0">
                <a:latin typeface="Century Gothic" panose="020B0502020202020204" pitchFamily="34" charset="0"/>
              </a:rPr>
              <a:t>  </a:t>
            </a:r>
          </a:p>
        </p:txBody>
      </p:sp>
      <p:pic>
        <p:nvPicPr>
          <p:cNvPr id="30" name="Imagem 29"/>
          <p:cNvPicPr/>
          <p:nvPr/>
        </p:nvPicPr>
        <p:blipFill>
          <a:blip r:embed="rId4" cstate="print">
            <a:extLst>
              <a:ext uri="{BEBA8EAE-BF5A-486C-A8C5-ECC9F3942E4B}">
                <a14:imgProps xmlns="" xmlns:a14="http://schemas.microsoft.com/office/drawing/2010/main">
                  <a14:imgLayer r:embed="rId5">
                    <a14:imgEffect>
                      <a14:sharpenSoften amount="50000"/>
                    </a14:imgEffect>
                  </a14:imgLayer>
                </a14:imgProps>
              </a:ext>
              <a:ext uri="{28A0092B-C50C-407E-A947-70E740481C1C}">
                <a14:useLocalDpi xmlns="" xmlns:a14="http://schemas.microsoft.com/office/drawing/2010/main" val="0"/>
              </a:ext>
            </a:extLst>
          </a:blip>
          <a:stretch>
            <a:fillRect/>
          </a:stretch>
        </p:blipFill>
        <p:spPr>
          <a:xfrm>
            <a:off x="22925314" y="438330"/>
            <a:ext cx="7529053" cy="4490464"/>
          </a:xfrm>
          <a:prstGeom prst="rect">
            <a:avLst/>
          </a:prstGeom>
        </p:spPr>
      </p:pic>
      <p:pic>
        <p:nvPicPr>
          <p:cNvPr id="8" name="Imagem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5067105">
            <a:off x="26565518" y="21406199"/>
            <a:ext cx="4811545" cy="5962644"/>
          </a:xfrm>
          <a:prstGeom prst="rect">
            <a:avLst/>
          </a:prstGeom>
        </p:spPr>
      </p:pic>
      <p:pic>
        <p:nvPicPr>
          <p:cNvPr id="9" name="Imagem 8"/>
          <p:cNvPicPr>
            <a:picLocks noChangeAspect="1"/>
          </p:cNvPicPr>
          <p:nvPr/>
        </p:nvPicPr>
        <p:blipFill>
          <a:blip r:embed="rId7" cstate="print">
            <a:extLst>
              <a:ext uri="{BEBA8EAE-BF5A-486C-A8C5-ECC9F3942E4B}">
                <a14:imgProps xmlns="" xmlns:a14="http://schemas.microsoft.com/office/drawing/2010/main">
                  <a14:imgLayer r:embed="rId8">
                    <a14:imgEffect>
                      <a14:sharpenSoften amount="25000"/>
                    </a14:imgEffect>
                  </a14:imgLayer>
                </a14:imgProps>
              </a:ext>
              <a:ext uri="{28A0092B-C50C-407E-A947-70E740481C1C}">
                <a14:useLocalDpi xmlns="" xmlns:a14="http://schemas.microsoft.com/office/drawing/2010/main" val="0"/>
              </a:ext>
            </a:extLst>
          </a:blip>
          <a:stretch>
            <a:fillRect/>
          </a:stretch>
        </p:blipFill>
        <p:spPr>
          <a:xfrm>
            <a:off x="17326671" y="20790568"/>
            <a:ext cx="8086418" cy="5620677"/>
          </a:xfrm>
          <a:prstGeom prst="rect">
            <a:avLst/>
          </a:prstGeom>
        </p:spPr>
      </p:pic>
    </p:spTree>
    <p:extLst>
      <p:ext uri="{BB962C8B-B14F-4D97-AF65-F5344CB8AC3E}">
        <p14:creationId xmlns="" xmlns:p14="http://schemas.microsoft.com/office/powerpoint/2010/main" val="2355150402"/>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TotalTime>
  <Words>767</Words>
  <Application>Microsoft Office PowerPoint</Application>
  <PresentationFormat>Personalizar</PresentationFormat>
  <Paragraphs>14</Paragraphs>
  <Slides>1</Slides>
  <Notes>0</Notes>
  <HiddenSlides>0</HiddenSlides>
  <MMClips>0</MMClips>
  <ScaleCrop>false</ScaleCrop>
  <HeadingPairs>
    <vt:vector size="4" baseType="variant">
      <vt:variant>
        <vt:lpstr>Tema</vt:lpstr>
      </vt:variant>
      <vt:variant>
        <vt:i4>1</vt:i4>
      </vt:variant>
      <vt:variant>
        <vt:lpstr>Títulos de slides</vt:lpstr>
      </vt:variant>
      <vt:variant>
        <vt:i4>1</vt:i4>
      </vt:variant>
    </vt:vector>
  </HeadingPairs>
  <TitlesOfParts>
    <vt:vector size="2" baseType="lpstr">
      <vt:lpstr>Tema do Office</vt:lpstr>
      <vt:lpstr>Slide 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Síntese de polianilina na presença de nanoargilas do tipo montmorilonita (MMT) Paloma Pecharki¹ (IC), Wesley Alexandre Saade¹ (IC), Carla Dalmolin¹* (PQ), Camila Presendo Pinto² (PG), Daniela Becker² (PQ),  ¹ Departamento de Química – DQMC, Universidade do Estado de Santa Catarina – UDESC, Centro de Ciências Tecnológicas – CCT, Rua Paulo Malschitzki, S/N, Zona Industrial Norte Joinville, SC (FQ) * carla.dalmolin@gmail.com ² Programa de Pós-Graduação em Ciência e Engenharia dos Materiais Universidade do Estado de Santa Catarina – UDESC, Centro de Ciências Tecnológicas – CCT, Joinville, SC  Área: FQ   Palavras Chave: Nanoargilas, Polímeros Condutores, Polianilina.</dc:title>
  <dc:creator>Paloma Pecharki</dc:creator>
  <cp:lastModifiedBy>Marcela de Queiroz Teófilo</cp:lastModifiedBy>
  <cp:revision>73</cp:revision>
  <dcterms:created xsi:type="dcterms:W3CDTF">2014-10-30T22:18:53Z</dcterms:created>
  <dcterms:modified xsi:type="dcterms:W3CDTF">2016-07-10T16:28:08Z</dcterms:modified>
</cp:coreProperties>
</file>